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59" r:id="rId3"/>
    <p:sldId id="344" r:id="rId4"/>
    <p:sldId id="358" r:id="rId5"/>
    <p:sldId id="360" r:id="rId6"/>
    <p:sldId id="345" r:id="rId7"/>
    <p:sldId id="353" r:id="rId8"/>
    <p:sldId id="339" r:id="rId9"/>
    <p:sldId id="361" r:id="rId10"/>
    <p:sldId id="342" r:id="rId11"/>
    <p:sldId id="341" r:id="rId12"/>
    <p:sldId id="362" r:id="rId13"/>
    <p:sldId id="326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D8F"/>
    <a:srgbClr val="CB2227"/>
    <a:srgbClr val="E60000"/>
    <a:srgbClr val="B5C1C9"/>
    <a:srgbClr val="323232"/>
    <a:srgbClr val="8062A5"/>
    <a:srgbClr val="4C4C4C"/>
    <a:srgbClr val="2B2B2B"/>
    <a:srgbClr val="9999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6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578AB-B51F-4961-94C1-4A91AB3F6672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8AB7-B5E8-4EEE-B2AE-C691408A0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3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51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3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2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57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51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6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4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45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6C5A-363F-42FE-9523-C25D569CA8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7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4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4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6DF8-0225-4D74-8318-C24A42835D9A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1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A549-29F5-424D-B6CC-E124D297EC57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3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C10A-5DE5-4A19-88A6-6F269BFF3BE0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2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5EAB-C6A7-4F63-B0AA-1298BDA75D6C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2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DEFF-5F6B-4732-8714-4C8876DD4B1C}" type="datetime1">
              <a:rPr lang="ru-RU" smtClean="0"/>
              <a:t>29.05.2026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3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E515-976B-44B2-AC58-2D92B80EB9DB}" type="datetime1">
              <a:rPr lang="ru-RU" smtClean="0"/>
              <a:t>29.05.2026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6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09C0-A1DA-4A71-8AC7-523CF8B40E07}" type="datetime1">
              <a:rPr lang="ru-RU" smtClean="0"/>
              <a:t>29.05.2026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81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5F16-443F-4186-9393-2745C4410AB2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3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14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97A2-6208-471C-AA33-4C9FF5C177F3}" type="datetime1">
              <a:rPr lang="ru-RU" smtClean="0"/>
              <a:t>29.05.2026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10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B13A-D009-40E9-A273-F8657CD114D0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44E0-1902-453B-BF68-82125B21C218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22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59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1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1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5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9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2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8FFB-17A0-40D6-877D-DDB1E43459A9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3030-4288-40AC-BF9B-29D9C7671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2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6ACF-72B6-4755-8F38-856072371965}" type="datetime1">
              <a:rPr lang="ru-RU" smtClean="0"/>
              <a:t>29.05.2026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70E8D-AEDC-A848-9FA4-A798B4809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8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Прямоугольник 165"/>
          <p:cNvSpPr/>
          <p:nvPr/>
        </p:nvSpPr>
        <p:spPr>
          <a:xfrm>
            <a:off x="3105063" y="6385023"/>
            <a:ext cx="1498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Москва,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202_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г.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52434" y="2627711"/>
            <a:ext cx="8739566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«КРАТКОЕ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НАИМЕНОВАНИЕ РАБОТЫ»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«ПОЛНОЕ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НАИМЕНОВАНИЕ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РАБОТЫ»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Инициатор работы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150000"/>
              </a:lnSpc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Ф.И.О. и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или</a:t>
            </a:r>
          </a:p>
          <a:p>
            <a:pPr lvl="0">
              <a:lnSpc>
                <a:spcPct val="150000"/>
              </a:lnSpc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Организация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94CE65-2511-7527-7B8C-75381675153D}"/>
              </a:ext>
            </a:extLst>
          </p:cNvPr>
          <p:cNvSpPr/>
          <p:nvPr/>
        </p:nvSpPr>
        <p:spPr>
          <a:xfrm>
            <a:off x="0" y="0"/>
            <a:ext cx="32066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44C4E2-B207-075C-CB4C-8FD41EE9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1" y="2748591"/>
            <a:ext cx="2859292" cy="107897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DFC47A2-B353-0668-CBC1-D837D76F04BB}"/>
              </a:ext>
            </a:extLst>
          </p:cNvPr>
          <p:cNvCxnSpPr/>
          <p:nvPr/>
        </p:nvCxnSpPr>
        <p:spPr>
          <a:xfrm>
            <a:off x="3441700" y="2716790"/>
            <a:ext cx="0" cy="11588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ED7180-31DC-D3A3-A32C-FC93A614D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81" r="41880" b="26199"/>
          <a:stretch/>
        </p:blipFill>
        <p:spPr>
          <a:xfrm>
            <a:off x="0" y="3054279"/>
            <a:ext cx="3206664" cy="38032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3CC8B9-2097-5B4A-992B-06CF6EA85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396" t="36624" r="565" b="13006"/>
          <a:stretch/>
        </p:blipFill>
        <p:spPr>
          <a:xfrm>
            <a:off x="0" y="0"/>
            <a:ext cx="3206663" cy="2595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FB0DD2-1823-1AB7-9D34-0F5EBA2D6053}"/>
              </a:ext>
            </a:extLst>
          </p:cNvPr>
          <p:cNvSpPr txBox="1"/>
          <p:nvPr/>
        </p:nvSpPr>
        <p:spPr>
          <a:xfrm>
            <a:off x="3709888" y="5259201"/>
            <a:ext cx="9988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При наличии</a:t>
            </a:r>
            <a:endParaRPr lang="en-US" sz="900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43AA7D85-47F7-4166-B812-6DC264B0A3A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57446" y="127748"/>
            <a:ext cx="3034553" cy="1855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2 к Извещению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отбора работ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тканевой инженерии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регенеративной медицины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37773" y="326553"/>
            <a:ext cx="786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0">
                <a:solidFill>
                  <a:srgbClr val="858D8F"/>
                </a:solidFill>
                <a:ea typeface="Arial" charset="0"/>
                <a:cs typeface="Arial" charset="0"/>
              </a:defRPr>
            </a:lvl1pPr>
          </a:lstStyle>
          <a:p>
            <a:r>
              <a:rPr lang="ru-RU" b="1" dirty="0" smtClean="0"/>
              <a:t>План работ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878888" y="3053877"/>
            <a:ext cx="292964" cy="292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814480" y="3045001"/>
            <a:ext cx="292964" cy="292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6"/>
            <a:endCxn id="7" idx="2"/>
          </p:cNvCxnSpPr>
          <p:nvPr/>
        </p:nvCxnSpPr>
        <p:spPr>
          <a:xfrm flipV="1">
            <a:off x="1171852" y="3191483"/>
            <a:ext cx="9642628" cy="8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513232" y="3135996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86059" y="3135998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167245" y="3127118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9917" y="2119024"/>
            <a:ext cx="1550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Старт работы</a:t>
            </a:r>
            <a:endParaRPr lang="ru-RU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2180" y="3719700"/>
            <a:ext cx="1445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Задача, результат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619417" y="3719700"/>
            <a:ext cx="158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sp>
        <p:nvSpPr>
          <p:cNvPr id="19" name="Овал 18"/>
          <p:cNvSpPr/>
          <p:nvPr/>
        </p:nvSpPr>
        <p:spPr>
          <a:xfrm>
            <a:off x="5729794" y="3135996"/>
            <a:ext cx="146482" cy="1464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197607" y="3719700"/>
            <a:ext cx="1864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8003" y="3719700"/>
            <a:ext cx="1664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22937" y="3701944"/>
            <a:ext cx="1864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Задача, результат</a:t>
            </a:r>
          </a:p>
        </p:txBody>
      </p:sp>
      <p:cxnSp>
        <p:nvCxnSpPr>
          <p:cNvPr id="24" name="Прямая соединительная линия 23"/>
          <p:cNvCxnSpPr>
            <a:stCxn id="2" idx="4"/>
            <a:endCxn id="6" idx="2"/>
          </p:cNvCxnSpPr>
          <p:nvPr/>
        </p:nvCxnSpPr>
        <p:spPr>
          <a:xfrm flipV="1">
            <a:off x="1025370" y="2380634"/>
            <a:ext cx="0" cy="96620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7" idx="0"/>
          </p:cNvCxnSpPr>
          <p:nvPr/>
        </p:nvCxnSpPr>
        <p:spPr>
          <a:xfrm flipH="1">
            <a:off x="1864834" y="3209240"/>
            <a:ext cx="1447" cy="5104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8" idx="0"/>
          </p:cNvCxnSpPr>
          <p:nvPr/>
        </p:nvCxnSpPr>
        <p:spPr>
          <a:xfrm>
            <a:off x="3410929" y="3217116"/>
            <a:ext cx="0" cy="5025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20" idx="0"/>
          </p:cNvCxnSpPr>
          <p:nvPr/>
        </p:nvCxnSpPr>
        <p:spPr>
          <a:xfrm>
            <a:off x="5129763" y="3212571"/>
            <a:ext cx="0" cy="5071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1" idx="0"/>
          </p:cNvCxnSpPr>
          <p:nvPr/>
        </p:nvCxnSpPr>
        <p:spPr>
          <a:xfrm>
            <a:off x="7370100" y="3212571"/>
            <a:ext cx="1" cy="5071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055092" y="3191481"/>
            <a:ext cx="1" cy="5193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898600" y="1988302"/>
            <a:ext cx="2195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Завершение работы</a:t>
            </a:r>
            <a:endParaRPr lang="ru-RU" sz="1100" b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946904" y="2726072"/>
            <a:ext cx="2219" cy="3537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47354" y="2874389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903533" y="2856632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85388" y="2845542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55222" y="2861215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____ мес.</a:t>
            </a:r>
            <a:endParaRPr lang="ru-RU" sz="1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9575751" y="2837626"/>
            <a:ext cx="95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___ мес.</a:t>
            </a:r>
            <a:endParaRPr lang="ru-RU" sz="1100" b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1025370" y="3353657"/>
            <a:ext cx="0" cy="2274744"/>
          </a:xfrm>
          <a:prstGeom prst="line">
            <a:avLst/>
          </a:prstGeom>
          <a:ln>
            <a:solidFill>
              <a:srgbClr val="858D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0946904" y="3337965"/>
            <a:ext cx="0" cy="2274744"/>
          </a:xfrm>
          <a:prstGeom prst="line">
            <a:avLst/>
          </a:prstGeom>
          <a:ln>
            <a:solidFill>
              <a:srgbClr val="858D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30993" y="5446719"/>
            <a:ext cx="9935592" cy="0"/>
          </a:xfrm>
          <a:prstGeom prst="line">
            <a:avLst/>
          </a:prstGeom>
          <a:ln>
            <a:solidFill>
              <a:srgbClr val="858D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97607" y="5185109"/>
            <a:ext cx="3472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Общая длительность работы - ____ мес.</a:t>
            </a:r>
          </a:p>
          <a:p>
            <a:pPr algn="ctr"/>
            <a:r>
              <a:rPr lang="ru-RU" sz="1100" b="1" dirty="0" smtClean="0"/>
              <a:t>Предельная стоимость работы - _____ руб.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0179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16873" y="352365"/>
            <a:ext cx="698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Двойное назначение</a:t>
            </a:r>
            <a:endParaRPr lang="ru-RU" sz="1200" b="1" dirty="0">
              <a:solidFill>
                <a:srgbClr val="858D8F"/>
              </a:solidFill>
              <a:ea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53067" y="123582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ea typeface="MS Mincho"/>
              </a:rPr>
              <a:t>Возможность применения продукта/решения в гражданском секторе ?</a:t>
            </a:r>
          </a:p>
        </p:txBody>
      </p:sp>
    </p:spTree>
    <p:extLst>
      <p:ext uri="{BB962C8B-B14F-4D97-AF65-F5344CB8AC3E}">
        <p14:creationId xmlns:p14="http://schemas.microsoft.com/office/powerpoint/2010/main" val="21966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-1" y="2893324"/>
            <a:ext cx="12191999" cy="1421223"/>
          </a:xfrm>
          <a:effectLst/>
        </p:spPr>
        <p:txBody>
          <a:bodyPr anchor="ctr">
            <a:normAutofit fontScale="90000"/>
          </a:bodyPr>
          <a:lstStyle/>
          <a:p>
            <a:r>
              <a:rPr lang="ru-RU" sz="36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600" b="1" dirty="0" smtClean="0">
                <a:latin typeface="+mn-lt"/>
                <a:cs typeface="Arial" panose="020B0604020202020204" pitchFamily="34" charset="0"/>
              </a:rPr>
            </a:br>
            <a:r>
              <a:rPr lang="ru-RU" sz="4000" b="1" dirty="0" smtClean="0">
                <a:latin typeface="+mn-lt"/>
                <a:cs typeface="Arial" panose="020B0604020202020204" pitchFamily="34" charset="0"/>
              </a:rPr>
              <a:t>Спасибо за внимание!</a:t>
            </a:r>
            <a:br>
              <a:rPr lang="ru-RU" sz="4000" b="1" dirty="0" smtClean="0">
                <a:latin typeface="+mn-lt"/>
                <a:cs typeface="Arial" panose="020B0604020202020204" pitchFamily="34" charset="0"/>
              </a:rPr>
            </a:br>
            <a:r>
              <a:rPr lang="ru-RU" sz="40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+mn-lt"/>
                <a:cs typeface="Arial" panose="020B0604020202020204" pitchFamily="34" charset="0"/>
              </a:rPr>
            </a:br>
            <a:r>
              <a:rPr lang="ru-RU" sz="2200" b="1" dirty="0" smtClean="0">
                <a:latin typeface="+mn-lt"/>
                <a:cs typeface="Arial" panose="020B0604020202020204" pitchFamily="34" charset="0"/>
              </a:rPr>
              <a:t>контактные данные</a:t>
            </a:r>
            <a:br>
              <a:rPr lang="ru-RU" sz="2200" b="1" dirty="0" smtClean="0">
                <a:latin typeface="+mn-lt"/>
                <a:cs typeface="Arial" panose="020B0604020202020204" pitchFamily="34" charset="0"/>
              </a:rPr>
            </a:br>
            <a:endParaRPr lang="ru-RU" sz="22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18018" y="326553"/>
            <a:ext cx="692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Описание проблемы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56928" y="295085"/>
            <a:ext cx="692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Предлагаемое решение</a:t>
            </a:r>
            <a:endParaRPr lang="ru-RU" sz="2000" b="1" dirty="0">
              <a:solidFill>
                <a:srgbClr val="858D8F"/>
              </a:solidFill>
              <a:latin typeface="a_AvanteLt DemiBold" panose="020B06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56928" y="295085"/>
            <a:ext cx="692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Конечный продукт/технический облик</a:t>
            </a:r>
            <a:endParaRPr lang="ru-RU" sz="2000" b="1" dirty="0">
              <a:solidFill>
                <a:srgbClr val="858D8F"/>
              </a:solidFill>
              <a:latin typeface="a_AvanteLt DemiBold" panose="020B06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427433" y="1293108"/>
            <a:ext cx="5282214" cy="52623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Иллюстрация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23420" y="1293107"/>
            <a:ext cx="5089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Описание конечного изделия/решения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1656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05806" y="295085"/>
            <a:ext cx="774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858D8F"/>
                </a:solidFill>
                <a:ea typeface="Arial" charset="0"/>
                <a:cs typeface="Arial" charset="0"/>
              </a:defRPr>
            </a:lvl1pPr>
          </a:lstStyle>
          <a:p>
            <a:r>
              <a:rPr lang="ru-RU" sz="2000" b="1" dirty="0" smtClean="0"/>
              <a:t>Сравнение с зарубежными и отечественными аналогами</a:t>
            </a:r>
            <a:endParaRPr lang="ru-RU" sz="2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701" y="6111502"/>
            <a:ext cx="6327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ea typeface="Arial" charset="0"/>
                <a:cs typeface="Arial" charset="0"/>
              </a:rPr>
              <a:t>Приводятся существующие аналоги и их основные характеристики. </a:t>
            </a:r>
          </a:p>
          <a:p>
            <a:r>
              <a:rPr lang="ru-RU" sz="1200" i="1" dirty="0" smtClean="0">
                <a:ea typeface="Arial" charset="0"/>
                <a:cs typeface="Arial" charset="0"/>
              </a:rPr>
              <a:t>Указываются преимущества предлагаемого решения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38654"/>
              </p:ext>
            </p:extLst>
          </p:nvPr>
        </p:nvGraphicFramePr>
        <p:xfrm>
          <a:off x="346491" y="1648495"/>
          <a:ext cx="11416423" cy="3887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834">
                  <a:extLst>
                    <a:ext uri="{9D8B030D-6E8A-4147-A177-3AD203B41FA5}">
                      <a16:colId xmlns:a16="http://schemas.microsoft.com/office/drawing/2014/main" val="3330413853"/>
                    </a:ext>
                  </a:extLst>
                </a:gridCol>
                <a:gridCol w="2040876">
                  <a:extLst>
                    <a:ext uri="{9D8B030D-6E8A-4147-A177-3AD203B41FA5}">
                      <a16:colId xmlns:a16="http://schemas.microsoft.com/office/drawing/2014/main" val="1034837272"/>
                    </a:ext>
                  </a:extLst>
                </a:gridCol>
                <a:gridCol w="1300626">
                  <a:extLst>
                    <a:ext uri="{9D8B030D-6E8A-4147-A177-3AD203B41FA5}">
                      <a16:colId xmlns:a16="http://schemas.microsoft.com/office/drawing/2014/main" val="1537562824"/>
                    </a:ext>
                  </a:extLst>
                </a:gridCol>
                <a:gridCol w="2016029">
                  <a:extLst>
                    <a:ext uri="{9D8B030D-6E8A-4147-A177-3AD203B41FA5}">
                      <a16:colId xmlns:a16="http://schemas.microsoft.com/office/drawing/2014/main" val="157437910"/>
                    </a:ext>
                  </a:extLst>
                </a:gridCol>
                <a:gridCol w="2016029">
                  <a:extLst>
                    <a:ext uri="{9D8B030D-6E8A-4147-A177-3AD203B41FA5}">
                      <a16:colId xmlns:a16="http://schemas.microsoft.com/office/drawing/2014/main" val="503279354"/>
                    </a:ext>
                  </a:extLst>
                </a:gridCol>
                <a:gridCol w="2016029">
                  <a:extLst>
                    <a:ext uri="{9D8B030D-6E8A-4147-A177-3AD203B41FA5}">
                      <a16:colId xmlns:a16="http://schemas.microsoft.com/office/drawing/2014/main" val="2833287772"/>
                    </a:ext>
                  </a:extLst>
                </a:gridCol>
              </a:tblGrid>
              <a:tr h="8345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Предлагаемое решение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Аналог 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Аналог 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Аналог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56587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Характеристика 1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9203492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Характеристика </a:t>
                      </a:r>
                      <a:r>
                        <a:rPr lang="en-US" sz="1400" b="1" dirty="0" smtClean="0"/>
                        <a:t>2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135236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43258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Характеристика </a:t>
                      </a:r>
                      <a:r>
                        <a:rPr lang="en-US" sz="1400" b="1" dirty="0" smtClean="0"/>
                        <a:t>N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282403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4825736"/>
                  </a:ext>
                </a:extLst>
              </a:tr>
              <a:tr h="490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Предельная стоимость изделия/решения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9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02281" y="347679"/>
            <a:ext cx="847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858D8F"/>
                </a:solidFill>
                <a:ea typeface="Arial" charset="0"/>
                <a:cs typeface="Arial" charset="0"/>
              </a:defRPr>
            </a:lvl1pPr>
          </a:lstStyle>
          <a:p>
            <a:r>
              <a:rPr lang="ru-RU" b="1" dirty="0" smtClean="0"/>
              <a:t>Ключевые риски при выполнении работ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31765"/>
              </p:ext>
            </p:extLst>
          </p:nvPr>
        </p:nvGraphicFramePr>
        <p:xfrm>
          <a:off x="602048" y="2151507"/>
          <a:ext cx="10663715" cy="12259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3174">
                  <a:extLst>
                    <a:ext uri="{9D8B030D-6E8A-4147-A177-3AD203B41FA5}">
                      <a16:colId xmlns:a16="http://schemas.microsoft.com/office/drawing/2014/main" val="520010027"/>
                    </a:ext>
                  </a:extLst>
                </a:gridCol>
                <a:gridCol w="3303767">
                  <a:extLst>
                    <a:ext uri="{9D8B030D-6E8A-4147-A177-3AD203B41FA5}">
                      <a16:colId xmlns:a16="http://schemas.microsoft.com/office/drawing/2014/main" val="3344061257"/>
                    </a:ext>
                  </a:extLst>
                </a:gridCol>
                <a:gridCol w="3917042">
                  <a:extLst>
                    <a:ext uri="{9D8B030D-6E8A-4147-A177-3AD203B41FA5}">
                      <a16:colId xmlns:a16="http://schemas.microsoft.com/office/drawing/2014/main" val="3861598801"/>
                    </a:ext>
                  </a:extLst>
                </a:gridCol>
                <a:gridCol w="2849732">
                  <a:extLst>
                    <a:ext uri="{9D8B030D-6E8A-4147-A177-3AD203B41FA5}">
                      <a16:colId xmlns:a16="http://schemas.microsoft.com/office/drawing/2014/main" val="3563022229"/>
                    </a:ext>
                  </a:extLst>
                </a:gridCol>
              </a:tblGrid>
              <a:tr h="567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п/п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Риск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Сроки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743256"/>
                  </a:ext>
                </a:extLst>
              </a:tr>
              <a:tr h="658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86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374584" y="303492"/>
            <a:ext cx="938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2000" smtClean="0">
                <a:solidFill>
                  <a:srgbClr val="858D8F"/>
                </a:solidFill>
              </a:rPr>
              <a:t>Команда проекта и ресурсное обеспечение</a:t>
            </a:r>
            <a:endParaRPr lang="ru-RU" sz="2000" dirty="0" smtClean="0">
              <a:solidFill>
                <a:srgbClr val="858D8F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7556" y="6289055"/>
            <a:ext cx="71505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ea typeface="Arial" charset="0"/>
                <a:cs typeface="Arial" charset="0"/>
              </a:rPr>
              <a:t>Приводится ресурсное обеспечение, подтверждающее возможность успешного выполнения работы</a:t>
            </a:r>
            <a:endParaRPr lang="ru-RU" sz="1200" i="1" dirty="0"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372476" y="1440427"/>
            <a:ext cx="40042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Состав и квалификация работников</a:t>
            </a:r>
          </a:p>
          <a:p>
            <a:endParaRPr lang="ru-RU" sz="1600" dirty="0">
              <a:solidFill>
                <a:srgbClr val="858D8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  <a:endParaRPr lang="ru-RU" sz="14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  <a:endParaRPr lang="ru-RU" sz="14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Всего           </a:t>
            </a:r>
            <a:r>
              <a:rPr lang="en-US" sz="1400" dirty="0" smtClean="0">
                <a:solidFill>
                  <a:srgbClr val="858D8F"/>
                </a:solidFill>
              </a:rPr>
              <a:t>N </a:t>
            </a:r>
            <a:r>
              <a:rPr lang="ru-RU" sz="1400" dirty="0" smtClean="0">
                <a:solidFill>
                  <a:srgbClr val="858D8F"/>
                </a:solidFill>
              </a:rPr>
              <a:t> </a:t>
            </a:r>
            <a:r>
              <a:rPr lang="ru-RU" sz="1400" b="0" dirty="0"/>
              <a:t>сотрудников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5882936" y="1440427"/>
            <a:ext cx="508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Возможности по приобретению ключевых материалов для выполнения работы</a:t>
            </a:r>
            <a:endParaRPr lang="ru-RU" sz="1600" dirty="0">
              <a:solidFill>
                <a:srgbClr val="858D8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5882936" y="2025202"/>
            <a:ext cx="5089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400" b="0" dirty="0" smtClean="0"/>
              <a:t>если есть, то указать конкретно какие</a:t>
            </a:r>
            <a:endParaRPr lang="ru-RU" sz="14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5882936" y="2464358"/>
            <a:ext cx="5089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rgbClr val="858D8F"/>
                </a:solidFill>
              </a:rPr>
              <a:t>Ресурсы исполнителя</a:t>
            </a:r>
          </a:p>
          <a:p>
            <a:endParaRPr lang="ru-RU" sz="1600" dirty="0" smtClean="0">
              <a:solidFill>
                <a:srgbClr val="858D8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Производственная площадка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Сборочный цех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0" dirty="0" smtClean="0"/>
              <a:t>Стапель..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17392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374584" y="303492"/>
            <a:ext cx="9385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ea typeface="Arial" charset="0"/>
                <a:cs typeface="Arial" charset="0"/>
              </a:defRPr>
            </a:lvl1pPr>
          </a:lstStyle>
          <a:p>
            <a:r>
              <a:rPr lang="ru-RU" sz="2000" dirty="0" smtClean="0">
                <a:solidFill>
                  <a:srgbClr val="858D8F"/>
                </a:solidFill>
              </a:rPr>
              <a:t>Научно-технический задел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" y="994151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31D0F5-9DB8-A24A-9489-B0893C2C4C6C}"/>
              </a:ext>
            </a:extLst>
          </p:cNvPr>
          <p:cNvSpPr txBox="1"/>
          <p:nvPr/>
        </p:nvSpPr>
        <p:spPr>
          <a:xfrm>
            <a:off x="2416873" y="352365"/>
            <a:ext cx="698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58D8F"/>
                </a:solidFill>
                <a:ea typeface="Arial" charset="0"/>
                <a:cs typeface="Arial" charset="0"/>
              </a:rPr>
              <a:t>Кооперация и партнеры</a:t>
            </a:r>
            <a:endParaRPr lang="ru-RU" sz="1200" b="1" dirty="0">
              <a:solidFill>
                <a:srgbClr val="858D8F"/>
              </a:solidFill>
              <a:ea typeface="Arial" charset="0"/>
              <a:cs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" y="956443"/>
            <a:ext cx="12191996" cy="0"/>
          </a:xfrm>
          <a:prstGeom prst="line">
            <a:avLst/>
          </a:prstGeom>
          <a:ln w="15875">
            <a:solidFill>
              <a:srgbClr val="E6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Широкоэкранный</PresentationFormat>
  <Paragraphs>86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a_AvanteLt DemiBold</vt:lpstr>
      <vt:lpstr>Arial</vt:lpstr>
      <vt:lpstr>Arial Narrow</vt:lpstr>
      <vt:lpstr>Calibri</vt:lpstr>
      <vt:lpstr>Calibri Light</vt:lpstr>
      <vt:lpstr>MS Mincho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 контактные данные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2020-12-03T06:18:06Z</dcterms:created>
  <dcterms:modified xsi:type="dcterms:W3CDTF">2026-05-29T12:13:51Z</dcterms:modified>
</cp:coreProperties>
</file>